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8"/>
  </p:notesMasterIdLst>
  <p:sldIdLst>
    <p:sldId id="271" r:id="rId3"/>
    <p:sldId id="296" r:id="rId4"/>
    <p:sldId id="273" r:id="rId5"/>
    <p:sldId id="274" r:id="rId6"/>
    <p:sldId id="275" r:id="rId7"/>
    <p:sldId id="276" r:id="rId8"/>
    <p:sldId id="277" r:id="rId9"/>
    <p:sldId id="278" r:id="rId10"/>
    <p:sldId id="323" r:id="rId11"/>
    <p:sldId id="324" r:id="rId12"/>
    <p:sldId id="297" r:id="rId13"/>
    <p:sldId id="299" r:id="rId14"/>
    <p:sldId id="300" r:id="rId15"/>
    <p:sldId id="283" r:id="rId16"/>
    <p:sldId id="325" r:id="rId17"/>
    <p:sldId id="326" r:id="rId18"/>
    <p:sldId id="327" r:id="rId19"/>
    <p:sldId id="328" r:id="rId20"/>
    <p:sldId id="329" r:id="rId21"/>
    <p:sldId id="330" r:id="rId22"/>
    <p:sldId id="331" r:id="rId23"/>
    <p:sldId id="332" r:id="rId24"/>
    <p:sldId id="334" r:id="rId25"/>
    <p:sldId id="335" r:id="rId26"/>
    <p:sldId id="293" r:id="rId2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62" autoAdjust="0"/>
    <p:restoredTop sz="94660"/>
  </p:normalViewPr>
  <p:slideViewPr>
    <p:cSldViewPr>
      <p:cViewPr varScale="1">
        <p:scale>
          <a:sx n="72" d="100"/>
          <a:sy n="72" d="100"/>
        </p:scale>
        <p:origin x="1980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1B843C-C72C-4723-8D0D-63DF77EFDA51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D9CDA-5DAC-47F9-910B-0CE30B89E40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4031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D4F0B-89BB-450B-A569-36F0997013B0}" type="slidenum">
              <a:rPr lang="fr-FR" smtClean="0">
                <a:solidFill>
                  <a:prstClr val="black"/>
                </a:solidFill>
              </a:rPr>
              <a:pPr/>
              <a:t>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224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D4F0B-89BB-450B-A569-36F0997013B0}" type="slidenum">
              <a:rPr lang="fr-FR" smtClean="0">
                <a:solidFill>
                  <a:prstClr val="black"/>
                </a:solidFill>
              </a:rPr>
              <a:pPr/>
              <a:t>11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224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5625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965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084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678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038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465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251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737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9896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9085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017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694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2734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1101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603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2411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947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96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636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081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511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098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831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370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Dérivation</a:t>
            </a:r>
            <a:br>
              <a:rPr lang="fr-FR" sz="8900" dirty="0"/>
            </a:br>
            <a:r>
              <a:rPr lang="fr-FR"/>
              <a:t>Série 9</a:t>
            </a:r>
            <a:endParaRPr lang="fr-FR" dirty="0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- IREM de Clermont-Ferrand -</a:t>
            </a:r>
          </a:p>
        </p:txBody>
      </p:sp>
    </p:spTree>
    <p:extLst>
      <p:ext uri="{BB962C8B-B14F-4D97-AF65-F5344CB8AC3E}">
        <p14:creationId xmlns:p14="http://schemas.microsoft.com/office/powerpoint/2010/main" val="389382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395536" y="2348880"/>
                <a:ext cx="8496944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</a:t>
                </a:r>
                <a14:m>
                  <m:oMath xmlns:m="http://schemas.openxmlformats.org/officeDocument/2006/math">
                    <m:r>
                      <a:rPr lang="fr-FR" sz="3600" b="0" i="0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]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8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9</m:t>
                        </m:r>
                      </m:den>
                    </m:f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;+∞[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9</m:t>
                            </m:r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−8</m:t>
                            </m:r>
                          </m:e>
                        </m:d>
                      </m:e>
                      <m:sup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−7</m:t>
                        </m:r>
                      </m:sup>
                    </m:sSup>
                  </m:oMath>
                </a14:m>
                <a:endParaRPr lang="fr-FR" sz="32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348880"/>
                <a:ext cx="8496944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22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673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2276872"/>
                <a:ext cx="8784976" cy="2376264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fr-FR" sz="4500" b="1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45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est une fonction définie et dérivable sur un intervalle donné, </a:t>
                </a:r>
                <a14:m>
                  <m:oMath xmlns:m="http://schemas.openxmlformats.org/officeDocument/2006/math">
                    <m:r>
                      <a:rPr lang="fr-FR" sz="45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45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43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sa</a:t>
                </a:r>
                <a:r>
                  <a:rPr lang="fr-FR" sz="45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courbe représentative dans un repère du plan.</a:t>
                </a:r>
              </a:p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fr-FR" sz="45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Dans chaque cas, répondre à la question posée.</a:t>
                </a:r>
                <a:endParaRPr lang="fr-FR" b="1" dirty="0">
                  <a:latin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2276872"/>
                <a:ext cx="8784976" cy="2376264"/>
              </a:xfrm>
              <a:blipFill>
                <a:blip r:embed="rId3"/>
                <a:stretch>
                  <a:fillRect l="-1041" t="-3599" r="-90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75725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611560" y="2276872"/>
                <a:ext cx="8424936" cy="108012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]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;+</m:t>
                    </m:r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fr-FR" sz="36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−3</m:t>
                        </m:r>
                      </m:e>
                    </m:rad>
                  </m:oMath>
                </a14:m>
                <a:endParaRPr lang="fr-FR" sz="36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2276872"/>
                <a:ext cx="8424936" cy="1080120"/>
              </a:xfrm>
              <a:prstGeom prst="rect">
                <a:avLst/>
              </a:prstGeom>
              <a:blipFill rotWithShape="1">
                <a:blip r:embed="rId2"/>
                <a:stretch>
                  <a:fillRect l="-217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/>
              <p:cNvSpPr txBox="1"/>
              <p:nvPr/>
            </p:nvSpPr>
            <p:spPr>
              <a:xfrm>
                <a:off x="467544" y="3595307"/>
                <a:ext cx="828092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Calculer le coefficient directeur de la tangente T à </a:t>
                </a:r>
                <a14:m>
                  <m:oMath xmlns:m="http://schemas.openxmlformats.org/officeDocument/2006/math"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au point d’abscisse 1.</a:t>
                </a:r>
              </a:p>
            </p:txBody>
          </p:sp>
        </mc:Choice>
        <mc:Fallback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595307"/>
                <a:ext cx="8280920" cy="1200329"/>
              </a:xfrm>
              <a:prstGeom prst="rect">
                <a:avLst/>
              </a:prstGeom>
              <a:blipFill>
                <a:blip r:embed="rId3"/>
                <a:stretch>
                  <a:fillRect t="-8122" r="-957" b="-1827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2793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79"/>
            <a:ext cx="8928992" cy="1659827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61764" y="2250491"/>
                <a:ext cx="8892480" cy="108012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]−∞;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[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−1</m:t>
                            </m:r>
                          </m:e>
                        </m:d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−4</m:t>
                        </m:r>
                      </m:sup>
                    </m:sSup>
                  </m:oMath>
                </a14:m>
                <a:endParaRPr lang="fr-FR" sz="36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764" y="2250491"/>
                <a:ext cx="8892480" cy="1080120"/>
              </a:xfrm>
              <a:prstGeom prst="rect">
                <a:avLst/>
              </a:prstGeom>
              <a:blipFill rotWithShape="1">
                <a:blip r:embed="rId2"/>
                <a:stretch>
                  <a:fillRect l="-212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/>
              <p:cNvSpPr txBox="1"/>
              <p:nvPr/>
            </p:nvSpPr>
            <p:spPr>
              <a:xfrm>
                <a:off x="467544" y="3595307"/>
                <a:ext cx="828092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 une équation de la tangente T à </a:t>
                </a:r>
                <a14:m>
                  <m:oMath xmlns:m="http://schemas.openxmlformats.org/officeDocument/2006/math"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au point d’abscisse 0.</a:t>
                </a:r>
              </a:p>
            </p:txBody>
          </p:sp>
        </mc:Choice>
        <mc:Fallback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595307"/>
                <a:ext cx="8280920" cy="1200329"/>
              </a:xfrm>
              <a:prstGeom prst="rect">
                <a:avLst/>
              </a:prstGeom>
              <a:blipFill>
                <a:blip r:embed="rId3"/>
                <a:stretch>
                  <a:fillRect t="-8122" b="-1827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529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- IREM de Clermont-Ferrand -</a:t>
            </a:r>
          </a:p>
        </p:txBody>
      </p:sp>
    </p:spTree>
    <p:extLst>
      <p:ext uri="{BB962C8B-B14F-4D97-AF65-F5344CB8AC3E}">
        <p14:creationId xmlns:p14="http://schemas.microsoft.com/office/powerpoint/2010/main" val="252821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929603" y="1556792"/>
                <a:ext cx="7344816" cy="1440160"/>
              </a:xfrm>
              <a:prstGeom prst="rect">
                <a:avLst/>
              </a:prstGeom>
            </p:spPr>
            <p:txBody>
              <a:bodyPr vert="horz">
                <a:normAutofit fontScale="925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900" i="1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9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900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9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900" i="1" smtClean="0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9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9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9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9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39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9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7</m:t>
                            </m:r>
                            <m:r>
                              <a:rPr lang="fr-FR" sz="39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fr-FR" sz="39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−3</m:t>
                            </m:r>
                          </m:e>
                        </m:d>
                      </m:e>
                      <m:sup>
                        <m:r>
                          <a:rPr lang="fr-FR" sz="39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8</m:t>
                        </m:r>
                      </m:sup>
                    </m:sSup>
                  </m:oMath>
                </a14:m>
                <a:endParaRPr lang="fr-FR" sz="3900" i="1" dirty="0">
                  <a:latin typeface="Cambria" panose="02040503050406030204" pitchFamily="18" charset="0"/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9603" y="1556792"/>
                <a:ext cx="7344816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490" t="-63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79512" y="3380360"/>
                <a:ext cx="8856984" cy="18466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fr-FR" sz="38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  <a:p>
                <a:r>
                  <a:rPr lang="fr-FR" sz="38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8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</m:oMath>
                </a14:m>
                <a:endParaRPr lang="fr-FR" sz="3800" b="0" i="1" dirty="0">
                  <a:solidFill>
                    <a:srgbClr val="00B050"/>
                  </a:solidFill>
                  <a:latin typeface="Cambria Math"/>
                  <a:ea typeface="Cambria Math"/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=7×8</m:t>
                    </m:r>
                    <m:sSup>
                      <m:sSupPr>
                        <m:ctrlP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3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fr-FR" sz="38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7</m:t>
                            </m:r>
                            <m:r>
                              <a:rPr lang="fr-FR" sz="38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𝑥</m:t>
                            </m:r>
                            <m:r>
                              <a:rPr lang="fr-FR" sz="38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−3</m:t>
                            </m:r>
                          </m:e>
                        </m:d>
                      </m:e>
                      <m:sup>
                        <m: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7</m:t>
                        </m:r>
                      </m:sup>
                    </m:sSup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=56</m:t>
                    </m:r>
                    <m:sSup>
                      <m:sSupPr>
                        <m:ctrlP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3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fr-FR" sz="38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7</m:t>
                            </m:r>
                            <m:r>
                              <a:rPr lang="fr-FR" sz="38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𝑥</m:t>
                            </m:r>
                            <m:r>
                              <a:rPr lang="fr-FR" sz="38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−3</m:t>
                            </m:r>
                          </m:e>
                        </m:d>
                      </m:e>
                      <m:sup>
                        <m: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7</m:t>
                        </m:r>
                      </m:sup>
                    </m:sSup>
                  </m:oMath>
                </a14:m>
                <a:r>
                  <a:rPr lang="fr-FR" sz="38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3380360"/>
                <a:ext cx="8856984" cy="1846659"/>
              </a:xfrm>
              <a:prstGeom prst="rect">
                <a:avLst/>
              </a:prstGeom>
              <a:blipFill rotWithShape="1">
                <a:blip r:embed="rId3"/>
                <a:stretch>
                  <a:fillRect l="-220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rganigramme : Alternative 7"/>
              <p:cNvSpPr/>
              <p:nvPr/>
            </p:nvSpPr>
            <p:spPr>
              <a:xfrm>
                <a:off x="2051720" y="2492758"/>
                <a:ext cx="5616624" cy="1290930"/>
              </a:xfrm>
              <a:prstGeom prst="flowChartAlternateProcess">
                <a:avLst/>
              </a:prstGeom>
              <a:gradFill>
                <a:gsLst>
                  <a:gs pos="0">
                    <a:schemeClr val="bg2">
                      <a:lumMod val="82000"/>
                    </a:schemeClr>
                  </a:gs>
                  <a:gs pos="48000">
                    <a:schemeClr val="accent3">
                      <a:lumMod val="19000"/>
                      <a:lumOff val="81000"/>
                    </a:schemeClr>
                  </a:gs>
                  <a:gs pos="100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fr-FR" sz="3500" dirty="0">
                    <a:solidFill>
                      <a:schemeClr val="accent2">
                        <a:lumMod val="50000"/>
                      </a:schemeClr>
                    </a:solidFill>
                    <a:latin typeface="Cambria" panose="02040503050406030204" pitchFamily="18" charset="0"/>
                  </a:rPr>
                  <a:t> Si </a:t>
                </a:r>
                <a14:m>
                  <m:oMath xmlns:m="http://schemas.openxmlformats.org/officeDocument/2006/math">
                    <m:r>
                      <a:rPr lang="fr-FR" sz="350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50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50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fr-FR" sz="350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𝒈</m:t>
                    </m:r>
                    <m:r>
                      <a:rPr lang="fr-FR" sz="350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(</m:t>
                    </m:r>
                    <m:r>
                      <a:rPr lang="fr-FR" sz="350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𝒂𝒙</m:t>
                    </m:r>
                    <m:r>
                      <a:rPr lang="fr-FR" sz="350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+</m:t>
                    </m:r>
                    <m:r>
                      <a:rPr lang="fr-FR" sz="350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𝒃</m:t>
                    </m:r>
                    <m:r>
                      <a:rPr lang="fr-FR" sz="350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fr-FR" sz="3500" dirty="0">
                    <a:solidFill>
                      <a:schemeClr val="accent2">
                        <a:lumMod val="50000"/>
                      </a:schemeClr>
                    </a:solidFill>
                    <a:latin typeface="Cambria" panose="02040503050406030204" pitchFamily="18" charset="0"/>
                  </a:rPr>
                  <a:t> alors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50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50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50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50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fr-FR" sz="350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𝒂𝒈</m:t>
                    </m:r>
                    <m:r>
                      <a:rPr lang="fr-FR" sz="350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′(</m:t>
                    </m:r>
                    <m:r>
                      <a:rPr lang="fr-FR" sz="350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𝒂𝒙</m:t>
                    </m:r>
                    <m:r>
                      <a:rPr lang="fr-FR" sz="350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+</m:t>
                    </m:r>
                    <m:r>
                      <a:rPr lang="fr-FR" sz="350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𝒃</m:t>
                    </m:r>
                    <m:r>
                      <a:rPr lang="fr-FR" sz="350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fr-FR" sz="3500" dirty="0">
                  <a:solidFill>
                    <a:schemeClr val="accent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Organigramme : Alternativ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2492758"/>
                <a:ext cx="5616624" cy="1290930"/>
              </a:xfrm>
              <a:prstGeom prst="flowChartAlternateProcess">
                <a:avLst/>
              </a:prstGeom>
              <a:blipFill rotWithShape="1">
                <a:blip r:embed="rId4"/>
                <a:stretch>
                  <a:fillRect l="-216" t="-92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569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1916832"/>
            <a:ext cx="7848872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611560" y="1772816"/>
                <a:ext cx="7848872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7−</m:t>
                            </m:r>
                            <m:f>
                              <m:fPr>
                                <m:ctrlPr>
                                  <a:rPr lang="fr-FR" sz="3600" b="0" i="1" smtClean="0">
                                    <a:solidFill>
                                      <a:schemeClr val="tx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3600" b="0" i="1" smtClean="0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fr-FR" sz="3600" b="0" i="1" smtClean="0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</m:d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6</m:t>
                        </m:r>
                      </m:sup>
                    </m:sSup>
                  </m:oMath>
                </a14:m>
                <a:endParaRPr lang="fr-FR" sz="3600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772816"/>
                <a:ext cx="7848872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3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0" y="3380360"/>
                <a:ext cx="9180512" cy="1706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8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8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</m:oMath>
                </a14:m>
                <a:endParaRPr lang="fr-FR" sz="3800" b="0" i="1" dirty="0">
                  <a:solidFill>
                    <a:srgbClr val="00B050"/>
                  </a:solidFill>
                  <a:latin typeface="Cambria Math"/>
                  <a:ea typeface="Cambria Math"/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=−</m:t>
                    </m:r>
                    <m:f>
                      <m:fPr>
                        <m:ctrlP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×6</m:t>
                    </m:r>
                    <m:sSup>
                      <m:sSupPr>
                        <m:ctrlP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3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fr-FR" sz="38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7−</m:t>
                            </m:r>
                            <m:f>
                              <m:fPr>
                                <m:ctrlPr>
                                  <a:rPr lang="fr-FR" sz="38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fr-FR" sz="3800" b="0" i="1" smtClean="0">
                                    <a:solidFill>
                                      <a:srgbClr val="00B050"/>
                                    </a:solidFill>
                                    <a:latin typeface="Cambria Math"/>
                                    <a:ea typeface="Cambria Math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fr-FR" sz="3800" b="0" i="1" smtClean="0">
                                    <a:solidFill>
                                      <a:srgbClr val="00B050"/>
                                    </a:solidFill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fr-FR" sz="38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𝑥</m:t>
                            </m:r>
                          </m:e>
                        </m:d>
                      </m:e>
                      <m:sup>
                        <m: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5</m:t>
                        </m:r>
                      </m:sup>
                    </m:sSup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=−3</m:t>
                    </m:r>
                    <m:sSup>
                      <m:sSupPr>
                        <m:ctrlP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3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fr-FR" sz="38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7−</m:t>
                            </m:r>
                            <m:f>
                              <m:fPr>
                                <m:ctrlPr>
                                  <a:rPr lang="fr-FR" sz="38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fr-FR" sz="3800" b="0" i="1" smtClean="0">
                                    <a:solidFill>
                                      <a:srgbClr val="00B050"/>
                                    </a:solidFill>
                                    <a:latin typeface="Cambria Math"/>
                                    <a:ea typeface="Cambria Math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fr-FR" sz="3800" b="0" i="1" smtClean="0">
                                    <a:solidFill>
                                      <a:srgbClr val="00B050"/>
                                    </a:solidFill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fr-FR" sz="38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𝑥</m:t>
                            </m:r>
                          </m:e>
                        </m:d>
                      </m:e>
                      <m:sup>
                        <m: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5</m:t>
                        </m:r>
                      </m:sup>
                    </m:sSup>
                  </m:oMath>
                </a14:m>
                <a:r>
                  <a:rPr lang="fr-FR" sz="38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380360"/>
                <a:ext cx="9180512" cy="1706878"/>
              </a:xfrm>
              <a:prstGeom prst="rect">
                <a:avLst/>
              </a:prstGeom>
              <a:blipFill rotWithShape="1">
                <a:blip r:embed="rId3"/>
                <a:stretch>
                  <a:fillRect l="-2125" t="-57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672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218644" y="1940200"/>
                <a:ext cx="8640960" cy="144016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 </a:t>
                </a: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]−</m:t>
                    </m:r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∞;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9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[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fr-FR" sz="36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9−4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</m:oMath>
                </a14:m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644" y="1940200"/>
                <a:ext cx="8640960" cy="144016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79512" y="3212976"/>
                <a:ext cx="8856984" cy="22875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</a:rPr>
                      <m:t>&lt;</m:t>
                    </m:r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9</m:t>
                        </m:r>
                      </m:num>
                      <m:den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</m:oMath>
                </a14:m>
                <a:endParaRPr lang="fr-FR" sz="4000" b="0" i="1" dirty="0">
                  <a:solidFill>
                    <a:srgbClr val="00B050"/>
                  </a:solidFill>
                  <a:latin typeface="Cambria Math"/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𝑓</m:t>
                          </m:r>
                        </m:e>
                        <m:sup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d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=−4×</m:t>
                      </m:r>
                      <m:f>
                        <m:f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  <m:rad>
                            <m:radPr>
                              <m:degHide m:val="on"/>
                              <m:ctrlP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9−4</m:t>
                              </m:r>
                              <m: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e>
                          </m:rad>
                        </m:den>
                      </m:f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=−</m:t>
                      </m:r>
                      <m:f>
                        <m:f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9−4</m:t>
                              </m:r>
                              <m: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3212976"/>
                <a:ext cx="8856984" cy="2287549"/>
              </a:xfrm>
              <a:prstGeom prst="rect">
                <a:avLst/>
              </a:prstGeom>
              <a:blipFill rotWithShape="1">
                <a:blip r:embed="rId3"/>
                <a:stretch>
                  <a:fillRect l="-240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2246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79512" y="2060848"/>
                <a:ext cx="8748464" cy="1440160"/>
              </a:xfrm>
              <a:prstGeom prst="rect">
                <a:avLst/>
              </a:prstGeom>
            </p:spPr>
            <p:txBody>
              <a:bodyPr vert="horz">
                <a:normAutofit fontScale="47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3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 </a:t>
                </a:r>
                <a:r>
                  <a:rPr lang="fr-FR" sz="7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7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7600" b="0" i="1" smtClean="0">
                        <a:solidFill>
                          <a:schemeClr val="tx2"/>
                        </a:solidFill>
                        <a:latin typeface="Cambria Math"/>
                      </a:rPr>
                      <m:t>]−</m:t>
                    </m:r>
                    <m:r>
                      <a:rPr lang="fr-FR" sz="76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∞;2[</m:t>
                    </m:r>
                  </m:oMath>
                </a14:m>
                <a:r>
                  <a:rPr lang="fr-FR" sz="7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7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7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sz="7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+2</m:t>
                        </m:r>
                      </m:e>
                    </m:rad>
                  </m:oMath>
                </a14:m>
                <a:endParaRPr lang="fr-FR" sz="76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060848"/>
                <a:ext cx="8748464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09" t="-762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79512" y="3212976"/>
                <a:ext cx="8856984" cy="1790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600" b="0" i="0" smtClean="0">
                        <a:solidFill>
                          <a:srgbClr val="00B050"/>
                        </a:solidFill>
                        <a:latin typeface="Cambria Math"/>
                      </a:rPr>
                      <m:t>t</m:t>
                    </m:r>
                    <m:r>
                      <a:rPr lang="fr-FR" sz="3600" b="0" i="0" smtClean="0">
                        <a:solidFill>
                          <a:srgbClr val="00B050"/>
                        </a:solidFill>
                        <a:latin typeface="Cambria Math"/>
                      </a:rPr>
                      <m:t>&lt;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2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</m:oMath>
                </a14:m>
                <a:endParaRPr lang="fr-FR" sz="3600" b="0" i="1" dirty="0">
                  <a:solidFill>
                    <a:srgbClr val="00B050"/>
                  </a:solidFill>
                  <a:latin typeface="Cambria Math"/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𝑓</m:t>
                          </m:r>
                        </m:e>
                        <m:sup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</m:d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×(−1)×</m:t>
                      </m:r>
                      <m:f>
                        <m:fPr>
                          <m:ctrlP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  <m:rad>
                            <m:radPr>
                              <m:degHide m:val="on"/>
                              <m:ctrlPr>
                                <a:rPr lang="fr-FR" sz="36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6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fr-FR" sz="36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fr-FR" sz="36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+2</m:t>
                              </m:r>
                            </m:e>
                          </m:rad>
                        </m:den>
                      </m:f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=−</m:t>
                      </m:r>
                      <m:f>
                        <m:fPr>
                          <m:ctrlP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4</m:t>
                          </m:r>
                          <m:rad>
                            <m:radPr>
                              <m:degHide m:val="on"/>
                              <m:ctrlPr>
                                <a:rPr lang="fr-FR" sz="36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6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fr-FR" sz="36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fr-FR" sz="36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+2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fr-FR" sz="38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3212976"/>
                <a:ext cx="8856984" cy="1790683"/>
              </a:xfrm>
              <a:prstGeom prst="rect">
                <a:avLst/>
              </a:prstGeom>
              <a:blipFill rotWithShape="1">
                <a:blip r:embed="rId3"/>
                <a:stretch>
                  <a:fillRect l="-2065" t="-510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018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-7811" y="1916832"/>
                <a:ext cx="9108504" cy="1440160"/>
              </a:xfrm>
              <a:prstGeom prst="rect">
                <a:avLst/>
              </a:prstGeom>
            </p:spPr>
            <p:txBody>
              <a:bodyPr vert="horz">
                <a:normAutofit fontScale="62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111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58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58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58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58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5800" dirty="0">
                    <a:solidFill>
                      <a:schemeClr val="tx2"/>
                    </a:solidFill>
                  </a:rPr>
                  <a:t>par  </a:t>
                </a:r>
                <a14:m>
                  <m:oMath xmlns:m="http://schemas.openxmlformats.org/officeDocument/2006/math">
                    <m:r>
                      <a:rPr lang="fr-FR" sz="58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5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8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58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5800" b="0" i="1" smtClean="0">
                        <a:solidFill>
                          <a:schemeClr val="tx2"/>
                        </a:solidFill>
                        <a:latin typeface="Cambria Math"/>
                      </a:rPr>
                      <m:t>−4</m:t>
                    </m:r>
                    <m:sSup>
                      <m:sSupPr>
                        <m:ctrlPr>
                          <a:rPr lang="fr-FR" sz="58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58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58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6</m:t>
                            </m:r>
                            <m:r>
                              <a:rPr lang="fr-FR" sz="58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fr-FR" sz="58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−5</m:t>
                            </m:r>
                          </m:e>
                        </m:d>
                      </m:e>
                      <m:sup>
                        <m:r>
                          <a:rPr lang="fr-FR" sz="58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fr-FR" sz="5800" b="0" i="0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>
                      <a:rPr lang="fr-FR" sz="5800" b="0" i="1" smtClean="0">
                        <a:solidFill>
                          <a:schemeClr val="tx2"/>
                        </a:solidFill>
                        <a:latin typeface="Cambria Math"/>
                      </a:rPr>
                      <m:t>7</m:t>
                    </m:r>
                  </m:oMath>
                </a14:m>
                <a:r>
                  <a:rPr lang="fr-FR" sz="58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58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811" y="1916832"/>
                <a:ext cx="9108504" cy="144016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07504" y="3356992"/>
                <a:ext cx="9180512" cy="1169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5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5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5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5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5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</m:oMath>
                </a14:m>
                <a:endParaRPr lang="fr-FR" sz="3500" b="0" i="1" dirty="0">
                  <a:solidFill>
                    <a:srgbClr val="00B050"/>
                  </a:solidFill>
                  <a:latin typeface="Cambria Math"/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𝑓</m:t>
                          </m:r>
                        </m:e>
                        <m:sup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d>
                      <m:r>
                        <a:rPr lang="fr-FR" sz="35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=−4×6×3</m:t>
                      </m:r>
                      <m:sSup>
                        <m:sSupPr>
                          <m:ctrlP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sz="35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fr-FR" sz="35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6</m:t>
                              </m:r>
                              <m:r>
                                <a:rPr lang="fr-FR" sz="35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fr-FR" sz="35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−5</m:t>
                              </m:r>
                            </m:e>
                          </m:d>
                        </m:e>
                        <m:sup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fr-FR" sz="35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=−72</m:t>
                      </m:r>
                      <m:sSup>
                        <m:sSupPr>
                          <m:ctrlPr>
                            <a:rPr lang="fr-FR" sz="35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sz="35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fr-FR" sz="3500" i="1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6</m:t>
                              </m:r>
                              <m:r>
                                <a:rPr lang="fr-FR" sz="3500" i="1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fr-FR" sz="3500" i="1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−5</m:t>
                              </m:r>
                            </m:e>
                          </m:d>
                        </m:e>
                        <m:sup>
                          <m:r>
                            <a:rPr lang="fr-FR" sz="3500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35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3356992"/>
                <a:ext cx="9180512" cy="1169551"/>
              </a:xfrm>
              <a:prstGeom prst="rect">
                <a:avLst/>
              </a:prstGeom>
              <a:blipFill rotWithShape="1">
                <a:blip r:embed="rId3"/>
                <a:stretch>
                  <a:fillRect l="-1992" t="-781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624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2276872"/>
            <a:ext cx="8784976" cy="158417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fr-FR" b="1" i="1" dirty="0">
                <a:solidFill>
                  <a:schemeClr val="tx2"/>
                </a:solidFill>
                <a:latin typeface="Cambria" panose="02040503050406030204" pitchFamily="18" charset="0"/>
              </a:rPr>
              <a:t>f</a:t>
            </a:r>
            <a:r>
              <a:rPr lang="fr-FR" b="1" dirty="0">
                <a:solidFill>
                  <a:schemeClr val="tx2"/>
                </a:solidFill>
                <a:latin typeface="Cambria" panose="02040503050406030204" pitchFamily="18" charset="0"/>
              </a:rPr>
              <a:t> est une fonction définie et dérivable sur un intervalle donné.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fr-FR" b="1" dirty="0">
                <a:solidFill>
                  <a:schemeClr val="tx2"/>
                </a:solidFill>
                <a:latin typeface="Cambria" panose="02040503050406030204" pitchFamily="18" charset="0"/>
              </a:rPr>
              <a:t>Déterminer la fonction dérivée de </a:t>
            </a:r>
            <a:r>
              <a:rPr lang="fr-FR" b="1" i="1" dirty="0">
                <a:solidFill>
                  <a:schemeClr val="tx2"/>
                </a:solidFill>
                <a:latin typeface="Cambria" panose="02040503050406030204" pitchFamily="18" charset="0"/>
              </a:rPr>
              <a:t>f</a:t>
            </a:r>
            <a:r>
              <a:rPr lang="fr-FR" b="1" dirty="0">
                <a:solidFill>
                  <a:schemeClr val="tx2"/>
                </a:solidFill>
                <a:latin typeface="Cambria" panose="02040503050406030204" pitchFamily="18" charset="0"/>
              </a:rPr>
              <a:t>.</a:t>
            </a:r>
          </a:p>
          <a:p>
            <a:pPr marL="0" indent="0" algn="ctr">
              <a:buNone/>
            </a:pPr>
            <a:endParaRPr lang="fr-FR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1813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683568" y="2060848"/>
                <a:ext cx="7848872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</a:t>
                </a:r>
                <a14:m>
                  <m:oMath xmlns:m="http://schemas.openxmlformats.org/officeDocument/2006/math">
                    <m:r>
                      <a:rPr lang="fr-FR" sz="3600" b="0" i="0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11−7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endParaRPr lang="fr-FR" sz="32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2060848"/>
                <a:ext cx="7848872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329" t="-720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504056" y="3361912"/>
                <a:ext cx="802838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8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8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sSup>
                      <m:sSupPr>
                        <m:ctrlP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=−7</m:t>
                    </m:r>
                    <m:sSup>
                      <m:sSupPr>
                        <m:ctrlP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11−7</m:t>
                        </m:r>
                        <m:r>
                          <a:rPr lang="fr-FR" sz="38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sup>
                    </m:sSup>
                  </m:oMath>
                </a14:m>
                <a:endParaRPr lang="fr-FR" sz="38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056" y="3361912"/>
                <a:ext cx="8028384" cy="677108"/>
              </a:xfrm>
              <a:prstGeom prst="rect">
                <a:avLst/>
              </a:prstGeom>
              <a:blipFill rotWithShape="1">
                <a:blip r:embed="rId3"/>
                <a:stretch>
                  <a:fillRect l="-2506" t="-14286" b="-339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820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683568" y="2060848"/>
                <a:ext cx="7848872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</a:t>
                </a:r>
                <a14:m>
                  <m:oMath xmlns:m="http://schemas.openxmlformats.org/officeDocument/2006/math">
                    <m:r>
                      <a:rPr lang="fr-FR" sz="3600" b="0" i="0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4</m:t>
                            </m:r>
                          </m:den>
                        </m:f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8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</m:rad>
                      </m:sup>
                    </m:sSup>
                  </m:oMath>
                </a14:m>
                <a:endParaRPr lang="fr-FR" sz="32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2060848"/>
                <a:ext cx="7848872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3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504056" y="3361912"/>
                <a:ext cx="8028384" cy="18296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8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8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</m:oMath>
                </a14:m>
                <a:endParaRPr lang="fr-FR" sz="3800" b="0" i="1" dirty="0">
                  <a:solidFill>
                    <a:srgbClr val="00B050"/>
                  </a:solidFill>
                  <a:latin typeface="Cambria Math"/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fr-FR" sz="38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𝑓</m:t>
                          </m:r>
                        </m:e>
                        <m:sup>
                          <m:r>
                            <a:rPr lang="fr-FR" sz="38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38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d>
                      <m:r>
                        <a:rPr lang="fr-FR" sz="38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fr-FR" sz="3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38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sz="38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4</m:t>
                          </m:r>
                        </m:den>
                      </m:f>
                      <m:r>
                        <a:rPr lang="fr-FR" sz="38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×8</m:t>
                      </m:r>
                      <m:sSup>
                        <m:sSupPr>
                          <m:ctrlPr>
                            <a:rPr lang="fr-FR" sz="3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fr-FR" sz="38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fr-FR" sz="38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8</m:t>
                          </m:r>
                          <m:r>
                            <a:rPr lang="fr-FR" sz="38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fr-FR" sz="38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fr-FR" sz="3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8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e>
                          </m:rad>
                        </m:sup>
                      </m:sSup>
                      <m:r>
                        <a:rPr lang="fr-FR" sz="38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=2</m:t>
                      </m:r>
                      <m:sSup>
                        <m:sSupPr>
                          <m:ctrlPr>
                            <a:rPr lang="fr-FR" sz="3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fr-FR" sz="3800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fr-FR" sz="3800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8</m:t>
                          </m:r>
                          <m:r>
                            <a:rPr lang="fr-FR" sz="3800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fr-FR" sz="3800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fr-FR" sz="38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800" i="1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e>
                          </m:rad>
                        </m:sup>
                      </m:sSup>
                    </m:oMath>
                  </m:oMathPara>
                </a14:m>
                <a:endParaRPr lang="fr-FR" sz="38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056" y="3361912"/>
                <a:ext cx="8028384" cy="1829603"/>
              </a:xfrm>
              <a:prstGeom prst="rect">
                <a:avLst/>
              </a:prstGeom>
              <a:blipFill rotWithShape="1">
                <a:blip r:embed="rId3"/>
                <a:stretch>
                  <a:fillRect l="-2506" t="-531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6096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395536" y="1844824"/>
                <a:ext cx="8496944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</a:t>
                </a:r>
                <a14:m>
                  <m:oMath xmlns:m="http://schemas.openxmlformats.org/officeDocument/2006/math">
                    <m:r>
                      <a:rPr lang="fr-FR" sz="3600" b="0" i="0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]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8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9</m:t>
                        </m:r>
                      </m:den>
                    </m:f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;+∞[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9</m:t>
                            </m:r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−8</m:t>
                            </m:r>
                          </m:e>
                        </m:d>
                      </m:e>
                      <m:sup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−7</m:t>
                        </m:r>
                      </m:sup>
                    </m:sSup>
                  </m:oMath>
                </a14:m>
                <a:endParaRPr lang="fr-FR" sz="32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844824"/>
                <a:ext cx="8496944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22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79512" y="3212976"/>
                <a:ext cx="8856984" cy="13581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4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4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400" b="0" i="1" smtClean="0">
                        <a:solidFill>
                          <a:srgbClr val="00B050"/>
                        </a:solidFill>
                        <a:latin typeface="Cambria Math"/>
                      </a:rPr>
                      <m:t>&gt;</m:t>
                    </m:r>
                    <m:f>
                      <m:fPr>
                        <m:ctrlPr>
                          <a:rPr lang="fr-FR" sz="3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4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8</m:t>
                        </m:r>
                      </m:num>
                      <m:den>
                        <m:r>
                          <a:rPr lang="fr-FR" sz="34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9</m:t>
                        </m:r>
                      </m:den>
                    </m:f>
                    <m:r>
                      <a:rPr lang="fr-FR" sz="34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</m:oMath>
                </a14:m>
                <a:endParaRPr lang="fr-FR" sz="3400" b="0" i="1" dirty="0">
                  <a:solidFill>
                    <a:srgbClr val="00B050"/>
                  </a:solidFill>
                  <a:latin typeface="Cambria Math"/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fr-FR" sz="34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𝑓</m:t>
                          </m:r>
                        </m:e>
                        <m:sup>
                          <m:r>
                            <a:rPr lang="fr-FR" sz="34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34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d>
                      <m:r>
                        <a:rPr lang="fr-FR" sz="34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=9×</m:t>
                      </m:r>
                      <m:d>
                        <m:dPr>
                          <m:ctrlPr>
                            <a:rPr lang="fr-FR" sz="3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34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−7</m:t>
                          </m:r>
                        </m:e>
                      </m:d>
                      <m:sSup>
                        <m:sSupPr>
                          <m:ctrlPr>
                            <a:rPr lang="fr-FR" sz="3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sz="3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fr-FR" sz="34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9</m:t>
                              </m:r>
                              <m:r>
                                <a:rPr lang="fr-FR" sz="34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fr-FR" sz="34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−8</m:t>
                              </m:r>
                            </m:e>
                          </m:d>
                        </m:e>
                        <m:sup>
                          <m:r>
                            <a:rPr lang="fr-FR" sz="34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−8</m:t>
                          </m:r>
                        </m:sup>
                      </m:sSup>
                      <m:r>
                        <a:rPr lang="fr-FR" sz="34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=−63</m:t>
                      </m:r>
                      <m:sSup>
                        <m:sSupPr>
                          <m:ctrlPr>
                            <a:rPr lang="fr-FR" sz="34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sz="34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fr-FR" sz="3400" i="1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9</m:t>
                              </m:r>
                              <m:r>
                                <a:rPr lang="fr-FR" sz="3400" i="1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fr-FR" sz="3400" i="1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−8</m:t>
                              </m:r>
                            </m:e>
                          </m:d>
                        </m:e>
                        <m:sup>
                          <m:r>
                            <a:rPr lang="fr-FR" sz="3400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−8</m:t>
                          </m:r>
                        </m:sup>
                      </m:sSup>
                    </m:oMath>
                  </m:oMathPara>
                </a14:m>
                <a:endParaRPr lang="fr-FR" sz="34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3212976"/>
                <a:ext cx="8856984" cy="1358192"/>
              </a:xfrm>
              <a:prstGeom prst="rect">
                <a:avLst/>
              </a:prstGeom>
              <a:blipFill rotWithShape="1">
                <a:blip r:embed="rId3"/>
                <a:stretch>
                  <a:fillRect l="-18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594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611560" y="1736812"/>
                <a:ext cx="8424936" cy="108012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]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;+</m:t>
                    </m:r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fr-FR" sz="36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−3</m:t>
                        </m:r>
                      </m:e>
                    </m:rad>
                  </m:oMath>
                </a14:m>
                <a:endParaRPr lang="fr-FR" sz="36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736812"/>
                <a:ext cx="8424936" cy="1080120"/>
              </a:xfrm>
              <a:prstGeom prst="rect">
                <a:avLst/>
              </a:prstGeom>
              <a:blipFill rotWithShape="1">
                <a:blip r:embed="rId2"/>
                <a:stretch>
                  <a:fillRect l="-217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/>
              <p:cNvSpPr txBox="1"/>
              <p:nvPr/>
            </p:nvSpPr>
            <p:spPr>
              <a:xfrm>
                <a:off x="611560" y="2444695"/>
                <a:ext cx="828092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Calculer le coefficient directeur de la tangente T à </a:t>
                </a:r>
                <a14:m>
                  <m:oMath xmlns:m="http://schemas.openxmlformats.org/officeDocument/2006/math"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au point d’abscisse 1.</a:t>
                </a:r>
              </a:p>
            </p:txBody>
          </p:sp>
        </mc:Choice>
        <mc:Fallback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2444695"/>
                <a:ext cx="8280920" cy="1077218"/>
              </a:xfrm>
              <a:prstGeom prst="rect">
                <a:avLst/>
              </a:prstGeom>
              <a:blipFill>
                <a:blip r:embed="rId3"/>
                <a:stretch>
                  <a:fillRect t="-7345" b="-175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827584" y="3645024"/>
                <a:ext cx="77048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600" dirty="0">
                    <a:solidFill>
                      <a:srgbClr val="00B050"/>
                    </a:solidFill>
                  </a:rPr>
                  <a:t>Le coefficient directeur de T est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1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.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3645024"/>
                <a:ext cx="7704856" cy="646331"/>
              </a:xfrm>
              <a:prstGeom prst="rect">
                <a:avLst/>
              </a:prstGeom>
              <a:blipFill rotWithShape="1">
                <a:blip r:embed="rId4"/>
                <a:stretch>
                  <a:fillRect l="-2453" t="-14151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0" y="4253533"/>
                <a:ext cx="9144000" cy="9110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dirty="0">
                    <a:solidFill>
                      <a:srgbClr val="00B050"/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&gt;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 </m:t>
                    </m:r>
                    <m:sSup>
                      <m:sSup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fr-FR" sz="36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fr-FR" sz="3600" i="1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4</m:t>
                            </m:r>
                            <m:r>
                              <a:rPr lang="fr-FR" sz="3600" i="1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𝑥</m:t>
                            </m:r>
                            <m:r>
                              <a:rPr lang="fr-FR" sz="3600" i="1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−3</m:t>
                            </m:r>
                          </m:e>
                        </m:rad>
                      </m:den>
                    </m:f>
                  </m:oMath>
                </a14:m>
                <a:r>
                  <a:rPr lang="fr-FR" sz="3600" dirty="0">
                    <a:solidFill>
                      <a:srgbClr val="00B05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253533"/>
                <a:ext cx="9144000" cy="911019"/>
              </a:xfrm>
              <a:prstGeom prst="rect">
                <a:avLst/>
              </a:prstGeom>
              <a:blipFill rotWithShape="1">
                <a:blip r:embed="rId5"/>
                <a:stretch>
                  <a:fillRect b="-939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ZoneTexte 7"/>
          <p:cNvSpPr txBox="1"/>
          <p:nvPr/>
        </p:nvSpPr>
        <p:spPr>
          <a:xfrm>
            <a:off x="611560" y="5138535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00B050"/>
                </a:solidFill>
                <a:latin typeface="Cambria" panose="02040503050406030204" pitchFamily="18" charset="0"/>
              </a:rPr>
              <a:t>donc le coefficient directeur de T est 2.</a:t>
            </a:r>
          </a:p>
        </p:txBody>
      </p:sp>
    </p:spTree>
    <p:extLst>
      <p:ext uri="{BB962C8B-B14F-4D97-AF65-F5344CB8AC3E}">
        <p14:creationId xmlns:p14="http://schemas.microsoft.com/office/powerpoint/2010/main" val="103850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4652" y="1844824"/>
            <a:ext cx="8928992" cy="1659827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61764" y="1484784"/>
                <a:ext cx="8892480" cy="108012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]−∞;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[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−1</m:t>
                            </m:r>
                          </m:e>
                        </m:d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−4</m:t>
                        </m:r>
                      </m:sup>
                    </m:sSup>
                  </m:oMath>
                </a14:m>
                <a:endParaRPr lang="fr-FR" sz="36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764" y="1484784"/>
                <a:ext cx="8892480" cy="1080120"/>
              </a:xfrm>
              <a:prstGeom prst="rect">
                <a:avLst/>
              </a:prstGeom>
              <a:blipFill rotWithShape="1">
                <a:blip r:embed="rId2"/>
                <a:stretch>
                  <a:fillRect l="-212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/>
              <p:cNvSpPr txBox="1"/>
              <p:nvPr/>
            </p:nvSpPr>
            <p:spPr>
              <a:xfrm>
                <a:off x="539552" y="2204864"/>
                <a:ext cx="828092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 une équation de la tangente T à </a:t>
                </a:r>
                <a14:m>
                  <m:oMath xmlns:m="http://schemas.openxmlformats.org/officeDocument/2006/math"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3200" b="1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au point d’abscisse 0.</a:t>
                </a:r>
              </a:p>
            </p:txBody>
          </p:sp>
        </mc:Choice>
        <mc:Fallback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2204864"/>
                <a:ext cx="8280920" cy="1077218"/>
              </a:xfrm>
              <a:prstGeom prst="rect">
                <a:avLst/>
              </a:prstGeom>
              <a:blipFill>
                <a:blip r:embed="rId3"/>
                <a:stretch>
                  <a:fillRect l="-221" t="-7386" r="-1105" b="-181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323528" y="3301045"/>
                <a:ext cx="837067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600" dirty="0">
                    <a:solidFill>
                      <a:srgbClr val="00B050"/>
                    </a:solidFill>
                  </a:rPr>
                  <a:t>Une équation de T est</a:t>
                </a:r>
                <a14:m>
                  <m:oMath xmlns:m="http://schemas.openxmlformats.org/officeDocument/2006/math">
                    <m:r>
                      <a:rPr lang="fr-FR" sz="3600" b="0" i="0" smtClean="0">
                        <a:solidFill>
                          <a:srgbClr val="00B050"/>
                        </a:solidFill>
                        <a:latin typeface="Cambria Math"/>
                      </a:rPr>
                      <m:t> 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𝑦</m:t>
                    </m:r>
                    <m:r>
                      <a:rPr lang="fr-FR" sz="3600" b="0" i="0" smtClean="0">
                        <a:solidFill>
                          <a:srgbClr val="00B050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0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+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0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600" b="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301045"/>
                <a:ext cx="8370676" cy="646331"/>
              </a:xfrm>
              <a:prstGeom prst="rect">
                <a:avLst/>
              </a:prstGeom>
              <a:blipFill rotWithShape="1">
                <a:blip r:embed="rId4"/>
                <a:stretch>
                  <a:fillRect l="-2185" t="-14151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0" y="3929898"/>
                <a:ext cx="9144000" cy="874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dirty="0">
                    <a:solidFill>
                      <a:srgbClr val="00B050"/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&lt;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 </m:t>
                    </m:r>
                    <m:sSup>
                      <m:sSup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−8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  <m: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𝑥</m:t>
                            </m:r>
                            <m: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−1</m:t>
                            </m:r>
                          </m:e>
                        </m:d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−5</m:t>
                        </m:r>
                      </m:sup>
                    </m:sSup>
                    <m:r>
                      <a:rPr lang="fr-FR" sz="3600" b="0" i="0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.</m:t>
                    </m:r>
                  </m:oMath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929898"/>
                <a:ext cx="9144000" cy="874663"/>
              </a:xfrm>
              <a:prstGeom prst="rect">
                <a:avLst/>
              </a:prstGeom>
              <a:blipFill rotWithShape="1">
                <a:blip r:embed="rId5"/>
                <a:stretch>
                  <a:fillRect b="-1328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08012" y="4804561"/>
                <a:ext cx="9144000" cy="6526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0</m:t>
                        </m:r>
                      </m:e>
                    </m:d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−8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−1</m:t>
                            </m:r>
                          </m:e>
                        </m:d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−5</m:t>
                        </m:r>
                      </m:sup>
                    </m:sSup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=8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</a:rPr>
                  <a:t> et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0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−1</m:t>
                            </m:r>
                          </m:e>
                        </m:d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−4</m:t>
                        </m:r>
                      </m:sup>
                    </m:sSup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=1</m:t>
                    </m:r>
                  </m:oMath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012" y="4804561"/>
                <a:ext cx="9144000" cy="652679"/>
              </a:xfrm>
              <a:prstGeom prst="rect">
                <a:avLst/>
              </a:prstGeom>
              <a:blipFill rotWithShape="1">
                <a:blip r:embed="rId6"/>
                <a:stretch>
                  <a:fillRect t="-12150" b="-355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08012" y="5420566"/>
                <a:ext cx="914400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dirty="0">
                    <a:solidFill>
                      <a:srgbClr val="00B050"/>
                    </a:solidFill>
                  </a:rPr>
                  <a:t>donc une équation de T est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𝑦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=8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+1.</m:t>
                    </m:r>
                  </m:oMath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012" y="5420566"/>
                <a:ext cx="9144000" cy="646331"/>
              </a:xfrm>
              <a:prstGeom prst="rect">
                <a:avLst/>
              </a:prstGeom>
              <a:blipFill rotWithShape="1">
                <a:blip r:embed="rId7"/>
                <a:stretch>
                  <a:fillRect t="-14151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9965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48945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043608" y="2348880"/>
                <a:ext cx="7344816" cy="1440160"/>
              </a:xfrm>
              <a:prstGeom prst="rect">
                <a:avLst/>
              </a:prstGeom>
            </p:spPr>
            <p:txBody>
              <a:bodyPr vert="horz">
                <a:normAutofit fontScale="925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900" i="1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9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900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9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900" i="1" smtClean="0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9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9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9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9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39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9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7</m:t>
                            </m:r>
                            <m:r>
                              <a:rPr lang="fr-FR" sz="39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fr-FR" sz="39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−3</m:t>
                            </m:r>
                          </m:e>
                        </m:d>
                      </m:e>
                      <m:sup>
                        <m:r>
                          <a:rPr lang="fr-FR" sz="39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8</m:t>
                        </m:r>
                      </m:sup>
                    </m:sSup>
                  </m:oMath>
                </a14:m>
                <a:endParaRPr lang="fr-FR" sz="3900" i="1" dirty="0">
                  <a:latin typeface="Cambria" panose="02040503050406030204" pitchFamily="18" charset="0"/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2348880"/>
                <a:ext cx="7344816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490" t="-63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1781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1916832"/>
            <a:ext cx="7848872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611560" y="2316869"/>
                <a:ext cx="7848872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7−</m:t>
                            </m:r>
                            <m:f>
                              <m:fPr>
                                <m:ctrlPr>
                                  <a:rPr lang="fr-FR" sz="3600" b="0" i="1" smtClean="0">
                                    <a:solidFill>
                                      <a:schemeClr val="tx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3600" b="0" i="1" smtClean="0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fr-FR" sz="3600" b="0" i="1" smtClean="0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</m:d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6</m:t>
                        </m:r>
                      </m:sup>
                    </m:sSup>
                  </m:oMath>
                </a14:m>
                <a:endParaRPr lang="fr-FR" sz="3600" dirty="0">
                  <a:solidFill>
                    <a:srgbClr val="073E87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2316869"/>
                <a:ext cx="7848872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3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5229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251520" y="2348880"/>
                <a:ext cx="8640960" cy="144016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 </a:t>
                </a: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]−</m:t>
                    </m:r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∞;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9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[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fr-FR" sz="36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9−4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</m:oMath>
                </a14:m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348880"/>
                <a:ext cx="8640960" cy="144016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34874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79512" y="2339112"/>
                <a:ext cx="8748464" cy="1440160"/>
              </a:xfrm>
              <a:prstGeom prst="rect">
                <a:avLst/>
              </a:prstGeom>
            </p:spPr>
            <p:txBody>
              <a:bodyPr vert="horz">
                <a:normAutofit fontScale="47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3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 </a:t>
                </a:r>
                <a:r>
                  <a:rPr lang="fr-FR" sz="7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7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7600" b="0" i="1" smtClean="0">
                        <a:solidFill>
                          <a:schemeClr val="tx2"/>
                        </a:solidFill>
                        <a:latin typeface="Cambria Math"/>
                      </a:rPr>
                      <m:t>]−</m:t>
                    </m:r>
                    <m:r>
                      <a:rPr lang="fr-FR" sz="76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∞;2[</m:t>
                    </m:r>
                  </m:oMath>
                </a14:m>
                <a:r>
                  <a:rPr lang="fr-FR" sz="7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7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7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sz="7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+2</m:t>
                        </m:r>
                      </m:e>
                    </m:rad>
                  </m:oMath>
                </a14:m>
                <a:endParaRPr lang="fr-FR" sz="76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339112"/>
                <a:ext cx="8748464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09" t="-762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0228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35496" y="2348880"/>
                <a:ext cx="9108504" cy="1440160"/>
              </a:xfrm>
              <a:prstGeom prst="rect">
                <a:avLst/>
              </a:prstGeom>
            </p:spPr>
            <p:txBody>
              <a:bodyPr vert="horz">
                <a:normAutofit fontScale="62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111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58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58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58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58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5800" dirty="0">
                    <a:solidFill>
                      <a:schemeClr val="tx2"/>
                    </a:solidFill>
                  </a:rPr>
                  <a:t>par  </a:t>
                </a:r>
                <a14:m>
                  <m:oMath xmlns:m="http://schemas.openxmlformats.org/officeDocument/2006/math">
                    <m:r>
                      <a:rPr lang="fr-FR" sz="58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5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8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58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5800" b="0" i="1" smtClean="0">
                        <a:solidFill>
                          <a:schemeClr val="tx2"/>
                        </a:solidFill>
                        <a:latin typeface="Cambria Math"/>
                      </a:rPr>
                      <m:t>−4</m:t>
                    </m:r>
                    <m:sSup>
                      <m:sSupPr>
                        <m:ctrlPr>
                          <a:rPr lang="fr-FR" sz="58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58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58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6</m:t>
                            </m:r>
                            <m:r>
                              <a:rPr lang="fr-FR" sz="58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fr-FR" sz="58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−5</m:t>
                            </m:r>
                          </m:e>
                        </m:d>
                      </m:e>
                      <m:sup>
                        <m:r>
                          <a:rPr lang="fr-FR" sz="58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fr-FR" sz="5800" b="0" i="0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>
                      <a:rPr lang="fr-FR" sz="5800" b="0" i="1" smtClean="0">
                        <a:solidFill>
                          <a:schemeClr val="tx2"/>
                        </a:solidFill>
                        <a:latin typeface="Cambria Math"/>
                      </a:rPr>
                      <m:t>7</m:t>
                    </m:r>
                  </m:oMath>
                </a14:m>
                <a:r>
                  <a:rPr lang="fr-FR" sz="58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58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2348880"/>
                <a:ext cx="9108504" cy="144016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702098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683568" y="2348880"/>
                <a:ext cx="7848872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</a:t>
                </a:r>
                <a14:m>
                  <m:oMath xmlns:m="http://schemas.openxmlformats.org/officeDocument/2006/math">
                    <m:r>
                      <a:rPr lang="fr-FR" sz="3600" b="0" i="0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11−7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endParaRPr lang="fr-FR" sz="32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2348880"/>
                <a:ext cx="7848872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329" t="-717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13179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683568" y="2348880"/>
                <a:ext cx="7848872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</a:t>
                </a:r>
                <a14:m>
                  <m:oMath xmlns:m="http://schemas.openxmlformats.org/officeDocument/2006/math">
                    <m:r>
                      <a:rPr lang="fr-FR" sz="3600" b="0" i="0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4</m:t>
                            </m:r>
                          </m:den>
                        </m:f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8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</m:rad>
                      </m:sup>
                    </m:sSup>
                  </m:oMath>
                </a14:m>
                <a:endParaRPr lang="fr-FR" sz="32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2348880"/>
                <a:ext cx="7848872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3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1318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719</Words>
  <Application>Microsoft Office PowerPoint</Application>
  <PresentationFormat>Affichage à l'écran (4:3)</PresentationFormat>
  <Paragraphs>107</Paragraphs>
  <Slides>25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25</vt:i4>
      </vt:variant>
    </vt:vector>
  </HeadingPairs>
  <TitlesOfParts>
    <vt:vector size="33" baseType="lpstr">
      <vt:lpstr>Arial</vt:lpstr>
      <vt:lpstr>Calibri</vt:lpstr>
      <vt:lpstr>Cambria</vt:lpstr>
      <vt:lpstr>Cambria Math</vt:lpstr>
      <vt:lpstr>Constantia</vt:lpstr>
      <vt:lpstr>Wingdings 2</vt:lpstr>
      <vt:lpstr>1_Débit</vt:lpstr>
      <vt:lpstr>1_Thème Office</vt:lpstr>
      <vt:lpstr>Dérivation Série 9</vt:lpstr>
      <vt:lpstr>Présentation PowerPoint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Présentation PowerPoint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Fin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DéRIVéES Série 1</dc:title>
  <dc:creator>deletombe</dc:creator>
  <cp:lastModifiedBy>JC</cp:lastModifiedBy>
  <cp:revision>51</cp:revision>
  <dcterms:created xsi:type="dcterms:W3CDTF">2017-04-25T18:17:56Z</dcterms:created>
  <dcterms:modified xsi:type="dcterms:W3CDTF">2021-08-15T15:24:41Z</dcterms:modified>
</cp:coreProperties>
</file>